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84" autoAdjust="0"/>
  </p:normalViewPr>
  <p:slideViewPr>
    <p:cSldViewPr snapToGrid="0">
      <p:cViewPr>
        <p:scale>
          <a:sx n="89" d="100"/>
          <a:sy n="89" d="100"/>
        </p:scale>
        <p:origin x="-1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webp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rp.org/journal/paperinformation.aspx?paperid=99251" TargetMode="External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899" y="723900"/>
            <a:ext cx="10961051" cy="10287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600" cap="none" dirty="0">
                <a:effectLst>
                  <a:outerShdw blurRad="50800" dist="63500" algn="l" rotWithShape="0">
                    <a:prstClr val="black">
                      <a:alpha val="48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Applications of Data Science</a:t>
            </a:r>
            <a:endParaRPr lang="en-NG" sz="6600" cap="none" dirty="0">
              <a:effectLst>
                <a:outerShdw blurRad="50800" dist="63500" algn="l" rotWithShape="0">
                  <a:prstClr val="black">
                    <a:alpha val="48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3971BE-BFDC-8E61-54F7-DF8DF77E4533}"/>
              </a:ext>
            </a:extLst>
          </p:cNvPr>
          <p:cNvSpPr txBox="1">
            <a:spLocks/>
          </p:cNvSpPr>
          <p:nvPr/>
        </p:nvSpPr>
        <p:spPr>
          <a:xfrm>
            <a:off x="830899" y="1428750"/>
            <a:ext cx="11151551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none" dirty="0">
                <a:effectLst>
                  <a:outerShdw blurRad="50800" dist="38100" dir="4200000" algn="tl" rotWithShape="0">
                    <a:prstClr val="black">
                      <a:alpha val="57000"/>
                    </a:prstClr>
                  </a:outerShdw>
                </a:effectLst>
              </a:rPr>
              <a:t>Subtitle: Case Studies And Examples Across Industries</a:t>
            </a:r>
            <a:endParaRPr lang="en-NG" sz="4000" cap="none" dirty="0">
              <a:effectLst>
                <a:outerShdw blurRad="50800" dist="38100" dir="4200000" algn="tl" rotWithShape="0">
                  <a:prstClr val="black">
                    <a:alpha val="57000"/>
                  </a:prst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DF5054-8154-7A07-D674-A3875EF48267}"/>
              </a:ext>
            </a:extLst>
          </p:cNvPr>
          <p:cNvSpPr txBox="1">
            <a:spLocks/>
          </p:cNvSpPr>
          <p:nvPr/>
        </p:nvSpPr>
        <p:spPr>
          <a:xfrm>
            <a:off x="830899" y="3162300"/>
            <a:ext cx="10454001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cap="none" dirty="0">
                <a:effectLst>
                  <a:outerShdw blurRad="50800" dist="63500" algn="l" rotWithShape="0">
                    <a:prstClr val="black">
                      <a:alpha val="48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Presented by: </a:t>
            </a:r>
            <a:r>
              <a:rPr lang="en-US" sz="6000" cap="none" dirty="0">
                <a:effectLst>
                  <a:outerShdw blurRad="50800" dist="63500" algn="l" rotWithShape="0">
                    <a:prstClr val="black">
                      <a:alpha val="48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Femi George</a:t>
            </a:r>
            <a:endParaRPr lang="en-NG" sz="6000" cap="none" dirty="0">
              <a:effectLst>
                <a:outerShdw blurRad="50800" dist="63500" algn="l" rotWithShape="0">
                  <a:prstClr val="black">
                    <a:alpha val="48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0ADAF3-78E0-C39A-379A-0572871383DB}"/>
              </a:ext>
            </a:extLst>
          </p:cNvPr>
          <p:cNvSpPr txBox="1">
            <a:spLocks/>
          </p:cNvSpPr>
          <p:nvPr/>
        </p:nvSpPr>
        <p:spPr>
          <a:xfrm>
            <a:off x="640399" y="5238751"/>
            <a:ext cx="11151551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effectLst>
                  <a:outerShdw blurRad="50800" dist="38100" dir="4200000" algn="tl" rotWithShape="0">
                    <a:prstClr val="black">
                      <a:alpha val="57000"/>
                    </a:prstClr>
                  </a:outerShdw>
                </a:effectLst>
              </a:rPr>
              <a:t>Data Science Course</a:t>
            </a:r>
          </a:p>
          <a:p>
            <a:pPr algn="ctr"/>
            <a:r>
              <a:rPr lang="en-US" sz="3200" cap="none" dirty="0">
                <a:effectLst>
                  <a:outerShdw blurRad="50800" dist="38100" dir="4200000" algn="tl" rotWithShape="0">
                    <a:prstClr val="black">
                      <a:alpha val="57000"/>
                    </a:prstClr>
                  </a:outerShdw>
                </a:effectLst>
              </a:rPr>
              <a:t>27</a:t>
            </a:r>
            <a:r>
              <a:rPr lang="en-US" sz="3200" cap="none" baseline="30000" dirty="0">
                <a:effectLst>
                  <a:outerShdw blurRad="50800" dist="38100" dir="4200000" algn="tl" rotWithShape="0">
                    <a:prstClr val="black">
                      <a:alpha val="57000"/>
                    </a:prstClr>
                  </a:outerShdw>
                </a:effectLst>
              </a:rPr>
              <a:t>th</a:t>
            </a:r>
            <a:r>
              <a:rPr lang="en-US" sz="3200" cap="none" dirty="0">
                <a:effectLst>
                  <a:outerShdw blurRad="50800" dist="38100" dir="4200000" algn="tl" rotWithShape="0">
                    <a:prstClr val="black">
                      <a:alpha val="57000"/>
                    </a:prstClr>
                  </a:outerShdw>
                </a:effectLst>
              </a:rPr>
              <a:t> August, 2024</a:t>
            </a:r>
            <a:endParaRPr lang="en-NG" sz="3200" cap="none" dirty="0">
              <a:effectLst>
                <a:outerShdw blurRad="50800" dist="38100" dir="4200000" algn="tl" rotWithShape="0">
                  <a:prstClr val="black">
                    <a:alpha val="57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17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sz="6600" dirty="0"/>
              <a:t>: </a:t>
            </a:r>
            <a:r>
              <a:rPr lang="en-US" sz="4500" dirty="0"/>
              <a:t>The Future of Data Science</a:t>
            </a:r>
            <a:endParaRPr lang="en-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00AF8-506B-C4FB-7DC6-D17DAF27A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-2773" t="25833" r="-156" b="5429"/>
          <a:stretch/>
        </p:blipFill>
        <p:spPr>
          <a:xfrm>
            <a:off x="-357188" y="1198960"/>
            <a:ext cx="12549188" cy="471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29071-3632-6CB7-AA25-71213C25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032" t="11776" r="47812" b="66303"/>
          <a:stretch/>
        </p:blipFill>
        <p:spPr>
          <a:xfrm>
            <a:off x="58098" y="1198960"/>
            <a:ext cx="6817226" cy="205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CFB665-0ED9-97E6-FF83-3CE358826E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7" t="32517" r="49140" b="35189"/>
          <a:stretch/>
        </p:blipFill>
        <p:spPr>
          <a:xfrm>
            <a:off x="0" y="2203845"/>
            <a:ext cx="6817226" cy="33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C7B0F-C271-785D-79E8-E2F73BA31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 txBox="1">
            <a:spLocks/>
          </p:cNvSpPr>
          <p:nvPr/>
        </p:nvSpPr>
        <p:spPr>
          <a:xfrm>
            <a:off x="2009774" y="-167482"/>
            <a:ext cx="8791575" cy="785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64000"/>
                    </a:prstClr>
                  </a:outerShdw>
                </a:effectLst>
              </a:rPr>
              <a:t>Predictive Analytics In Healthcare</a:t>
            </a:r>
            <a:endParaRPr lang="en-NG" sz="3600" cap="none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64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209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992187"/>
          </a:xfrm>
        </p:spPr>
        <p:txBody>
          <a:bodyPr/>
          <a:lstStyle/>
          <a:p>
            <a:r>
              <a:rPr lang="en-US" cap="none" dirty="0"/>
              <a:t>Customer Segment</a:t>
            </a:r>
            <a:endParaRPr lang="en-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5FE8A-F192-2804-73E3-5B8B36175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312" y="0"/>
            <a:ext cx="12442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98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 flipH="1">
            <a:off x="-2676528" y="3045617"/>
            <a:ext cx="6400802" cy="7667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cap="none" dirty="0"/>
              <a:t>Predictive Analytics Process</a:t>
            </a:r>
            <a:endParaRPr lang="en-NG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BA1B-69E1-90A8-E1D8-31E070C1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8598"/>
            <a:ext cx="5543550" cy="6400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61BDB-6F96-DF4F-3928-3DFB7598F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19" t="77067" r="40550" b="6630"/>
          <a:stretch/>
        </p:blipFill>
        <p:spPr>
          <a:xfrm>
            <a:off x="6617492" y="5581650"/>
            <a:ext cx="554355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B12B2-FCCA-C517-9A5D-F6D2ADACD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34"/>
          <a:stretch/>
        </p:blipFill>
        <p:spPr>
          <a:xfrm>
            <a:off x="6610349" y="476250"/>
            <a:ext cx="5543550" cy="60198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2D715-2341-3740-5BD8-1BBAD38F2EA4}"/>
              </a:ext>
            </a:extLst>
          </p:cNvPr>
          <p:cNvSpPr txBox="1">
            <a:spLocks/>
          </p:cNvSpPr>
          <p:nvPr/>
        </p:nvSpPr>
        <p:spPr>
          <a:xfrm>
            <a:off x="6610349" y="361950"/>
            <a:ext cx="5543550" cy="9953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none" dirty="0"/>
              <a:t>Predictive Analytics Process In Health Care</a:t>
            </a:r>
            <a:endParaRPr lang="en-NG" sz="4000" cap="none" dirty="0"/>
          </a:p>
        </p:txBody>
      </p:sp>
    </p:spTree>
    <p:extLst>
      <p:ext uri="{BB962C8B-B14F-4D97-AF65-F5344CB8AC3E}">
        <p14:creationId xmlns:p14="http://schemas.microsoft.com/office/powerpoint/2010/main" val="265539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364BE-B4B4-0072-2F2D-1D224C318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720"/>
            <a:ext cx="12439650" cy="7048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B3EEF-88F7-6580-9D3E-322BDE3F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3" y="26380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 Diagram of Credit card </a:t>
            </a:r>
            <a:b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Fraud Detection</a:t>
            </a:r>
            <a:endParaRPr lang="en-NG" sz="2800" b="1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39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FDE34-7EA5-3FED-2733-97036320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7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A275B-0108-62F5-63D2-2A5853FA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0"/>
            <a:ext cx="8020050" cy="1478570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Line Chart Data Driven Marketing Guide </a:t>
            </a:r>
            <a:br>
              <a:rPr lang="en-US" sz="2800" b="1" cap="none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b="1" cap="none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2800" b="1" cap="none" dirty="0" err="1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Enhance_roi</a:t>
            </a:r>
            <a:endParaRPr lang="en-NG" sz="2800" b="1" cap="none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schemeClr val="tx1">
                    <a:alpha val="5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5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C5E5-4133-57C2-B3B8-8A070DF0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99280"/>
            <a:ext cx="9905998" cy="70643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50800" dist="38100" dir="18900000" algn="bl" rotWithShape="0">
                    <a:prstClr val="black">
                      <a:alpha val="72000"/>
                    </a:prstClr>
                  </a:outerShdw>
                </a:effectLst>
              </a:rPr>
              <a:t>References</a:t>
            </a:r>
            <a:endParaRPr lang="en-NG" sz="4000" b="1" dirty="0">
              <a:effectLst>
                <a:outerShdw blurRad="50800" dist="38100" dir="18900000" algn="bl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FB66C-4160-5E40-F217-786FBA8E2807}"/>
              </a:ext>
            </a:extLst>
          </p:cNvPr>
          <p:cNvSpPr txBox="1"/>
          <p:nvPr/>
        </p:nvSpPr>
        <p:spPr>
          <a:xfrm>
            <a:off x="1485901" y="1104899"/>
            <a:ext cx="11468100" cy="49382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endParaRPr lang="en-NG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Mount Sinai Health System. (2018). "Predictive Analytics in Healthcare."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Google DeepMind. (2020). "AI for Medical Imaging."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Atomwise</a:t>
            </a: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(2021). "AI for Drug Discovery."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PayPal. (2019). "Fraud Detection with Machine Learning."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ZestFinance</a:t>
            </a: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(2020). "Alternative Data for Credit Scoring."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Renaissance Technologies. (2021). "Algorithmic Trading Strategies."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Netflix. (2019). "Personalized Recommendations."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Coca-Cola. (2020). "Sentiment Analysis in Marketing."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G" sz="2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Amazon. (2021). "A/B Testing for E-commerce Optimization</a:t>
            </a:r>
            <a:r>
              <a:rPr lang="en-NG" sz="2200" dirty="0"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8447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327884"/>
            <a:ext cx="8791575" cy="751407"/>
          </a:xfrm>
        </p:spPr>
        <p:txBody>
          <a:bodyPr/>
          <a:lstStyle/>
          <a:p>
            <a:pPr algn="ctr"/>
            <a:r>
              <a:rPr lang="en-US" b="1" cap="none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NG" b="1" cap="non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CB160-6AC3-B9EF-33F9-2902B109411A}"/>
              </a:ext>
            </a:extLst>
          </p:cNvPr>
          <p:cNvSpPr txBox="1"/>
          <p:nvPr/>
        </p:nvSpPr>
        <p:spPr>
          <a:xfrm>
            <a:off x="1998062" y="1206500"/>
            <a:ext cx="9499393" cy="4444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Data Science?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Interdisciplinary field using scientific methods, algorithms, and systems to extract knowledge from data.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Importance of Data Science drives decision-making, enhances efficiency, and fosters innovation across various sectors.</a:t>
            </a:r>
            <a:endParaRPr lang="en-NG" sz="3200" dirty="0"/>
          </a:p>
        </p:txBody>
      </p:sp>
    </p:spTree>
    <p:extLst>
      <p:ext uri="{BB962C8B-B14F-4D97-AF65-F5344CB8AC3E}">
        <p14:creationId xmlns:p14="http://schemas.microsoft.com/office/powerpoint/2010/main" val="135143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610226"/>
            <a:ext cx="8791575" cy="1025577"/>
          </a:xfrm>
        </p:spPr>
        <p:txBody>
          <a:bodyPr>
            <a:normAutofit/>
          </a:bodyPr>
          <a:lstStyle/>
          <a:p>
            <a:pPr algn="ctr"/>
            <a:r>
              <a:rPr lang="en-US" sz="5400" b="1" cap="none" dirty="0">
                <a:effectLst>
                  <a:outerShdw blurRad="50800" dist="63500" dir="18900000" algn="bl" rotWithShape="0">
                    <a:prstClr val="black">
                      <a:alpha val="40000"/>
                    </a:prstClr>
                  </a:outerShdw>
                </a:effectLst>
              </a:rPr>
              <a:t>In Health Care</a:t>
            </a:r>
            <a:endParaRPr lang="en-NG" sz="5400" b="1" cap="none" dirty="0">
              <a:effectLst>
                <a:outerShdw blurRad="50800" dist="635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A0A25-E9CE-108D-8F2C-3CB1295B1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84" b="61175"/>
          <a:stretch/>
        </p:blipFill>
        <p:spPr>
          <a:xfrm>
            <a:off x="0" y="1843313"/>
            <a:ext cx="12192000" cy="2264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DE2AC4-8A68-1B53-97E6-3DDC66E78064}"/>
              </a:ext>
            </a:extLst>
          </p:cNvPr>
          <p:cNvSpPr/>
          <p:nvPr/>
        </p:nvSpPr>
        <p:spPr>
          <a:xfrm>
            <a:off x="9463314" y="3187019"/>
            <a:ext cx="2714172" cy="305138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848" t="-250872" r="-120949" b="-2297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EC4F2-8872-52E3-B2FA-B2ABFCF82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26" t="31967" r="50000" b="34923"/>
          <a:stretch/>
        </p:blipFill>
        <p:spPr>
          <a:xfrm>
            <a:off x="0" y="3718152"/>
            <a:ext cx="6167001" cy="252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F3A8A-3184-FE3D-EDC0-60840F97A1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75" t="30265" r="11311" b="19394"/>
          <a:stretch/>
        </p:blipFill>
        <p:spPr>
          <a:xfrm>
            <a:off x="6167000" y="3187019"/>
            <a:ext cx="3439887" cy="34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9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7631F0-3BA2-AAE0-0B8F-C7BFE5F0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7" t="62107" b="6041"/>
          <a:stretch/>
        </p:blipFill>
        <p:spPr>
          <a:xfrm>
            <a:off x="5445125" y="2029138"/>
            <a:ext cx="6743700" cy="4339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310" y="376237"/>
            <a:ext cx="8791575" cy="1477963"/>
          </a:xfrm>
        </p:spPr>
        <p:txBody>
          <a:bodyPr/>
          <a:lstStyle/>
          <a:p>
            <a:r>
              <a:rPr lang="en-US" b="1" cap="none" dirty="0">
                <a:effectLst>
                  <a:outerShdw blurRad="50800" dist="38100" algn="l" rotWithShape="0">
                    <a:prstClr val="black">
                      <a:alpha val="54000"/>
                    </a:prstClr>
                  </a:outerShdw>
                </a:effectLst>
              </a:rPr>
              <a:t>Data Science In Financial And Risk Management</a:t>
            </a:r>
            <a:endParaRPr lang="en-NG" b="1" cap="none" dirty="0">
              <a:effectLst>
                <a:outerShdw blurRad="50800" dist="381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D284-A6E4-F108-9F25-1B8E3B05F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3" t="29207" b="7513"/>
          <a:stretch/>
        </p:blipFill>
        <p:spPr>
          <a:xfrm>
            <a:off x="0" y="2029138"/>
            <a:ext cx="11441905" cy="4339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C4BC6-603E-B06F-681A-7C7FE17D2719}"/>
              </a:ext>
            </a:extLst>
          </p:cNvPr>
          <p:cNvSpPr txBox="1"/>
          <p:nvPr/>
        </p:nvSpPr>
        <p:spPr>
          <a:xfrm>
            <a:off x="4742091" y="4429919"/>
            <a:ext cx="55734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algorithms analyze market trends and consumer behaviour, allowing financial institutions to optimize their operations and enhance “Customer experiences”</a:t>
            </a:r>
          </a:p>
          <a:p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institutions use algorithms to detect fraudulent transactions in real-time.</a:t>
            </a:r>
            <a:endParaRPr lang="en-NG" sz="2000" b="1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6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184274"/>
          </a:xfrm>
        </p:spPr>
        <p:txBody>
          <a:bodyPr/>
          <a:lstStyle/>
          <a:p>
            <a:r>
              <a:rPr lang="en-US" cap="none" dirty="0"/>
              <a:t>Data Science In Marketing </a:t>
            </a:r>
            <a:endParaRPr lang="en-NG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ACA60-37AC-8B96-8A4D-07C2FF0CA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 b="18435"/>
          <a:stretch/>
        </p:blipFill>
        <p:spPr>
          <a:xfrm>
            <a:off x="0" y="990601"/>
            <a:ext cx="12192000" cy="5740357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DBBF9-50BE-065E-BAF5-3C77355811A4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A793E5-92A0-9117-521A-97157FA3061C}"/>
              </a:ext>
            </a:extLst>
          </p:cNvPr>
          <p:cNvSpPr txBox="1"/>
          <p:nvPr/>
        </p:nvSpPr>
        <p:spPr>
          <a:xfrm>
            <a:off x="6184900" y="5470565"/>
            <a:ext cx="61150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Predictive Analytics for Campaigns</a:t>
            </a:r>
          </a:p>
          <a:p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Data science predicts campaign success, optimizing marketing spend.</a:t>
            </a:r>
            <a:endParaRPr lang="en-NG" sz="2200" dirty="0">
              <a:solidFill>
                <a:schemeClr val="bg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02C201-1172-75E7-B9B9-91E6BB5C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26" t="33011" b="27408"/>
          <a:stretch/>
        </p:blipFill>
        <p:spPr>
          <a:xfrm>
            <a:off x="5333206" y="1886746"/>
            <a:ext cx="6738937" cy="3371054"/>
          </a:xfrm>
          <a:prstGeom prst="rect">
            <a:avLst/>
          </a:prstGeom>
          <a:ln w="285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2FFFAA-3BA1-88FD-A562-C73F7900F603}"/>
              </a:ext>
            </a:extLst>
          </p:cNvPr>
          <p:cNvSpPr txBox="1"/>
          <p:nvPr/>
        </p:nvSpPr>
        <p:spPr>
          <a:xfrm>
            <a:off x="6184900" y="4394201"/>
            <a:ext cx="55308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Customer Segmentation</a:t>
            </a:r>
          </a:p>
          <a:p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Companies analyze customer data to create targeted marketing strategies.</a:t>
            </a:r>
            <a:endParaRPr lang="en-NG" sz="2200" dirty="0">
              <a:solidFill>
                <a:schemeClr val="bg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45A8BF-2289-1595-B4D0-5189345FCF4A}"/>
              </a:ext>
            </a:extLst>
          </p:cNvPr>
          <p:cNvCxnSpPr>
            <a:cxnSpLocks/>
          </p:cNvCxnSpPr>
          <p:nvPr/>
        </p:nvCxnSpPr>
        <p:spPr>
          <a:xfrm>
            <a:off x="107950" y="6705600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7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Manufacturing  Efficiency</a:t>
            </a:r>
            <a:endParaRPr lang="en-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0DA58-6D0E-1547-D1A7-787CF55D07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46" b="10625"/>
          <a:stretch/>
        </p:blipFill>
        <p:spPr>
          <a:xfrm>
            <a:off x="0" y="1028700"/>
            <a:ext cx="12192000" cy="474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7CCFB-9069-4091-25D1-3237472A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28" t="63279" b="4952"/>
          <a:stretch/>
        </p:blipFill>
        <p:spPr>
          <a:xfrm>
            <a:off x="5381627" y="1028700"/>
            <a:ext cx="6200773" cy="646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0338B-6167-AD55-725D-2E66B09E68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6406" t="13409" r="3673" b="73376"/>
          <a:stretch/>
        </p:blipFill>
        <p:spPr>
          <a:xfrm>
            <a:off x="5381627" y="1065212"/>
            <a:ext cx="6086473" cy="887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C4F14-A1FD-73E7-3F1C-FBE9C63A8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233" t="33281" r="5391" b="32080"/>
          <a:stretch/>
        </p:blipFill>
        <p:spPr>
          <a:xfrm>
            <a:off x="5624513" y="1952622"/>
            <a:ext cx="6388198" cy="32480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C407B-790C-86FC-1F3D-24097BDDD095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417A7A-3800-FAB2-1668-D4569198F20F}"/>
              </a:ext>
            </a:extLst>
          </p:cNvPr>
          <p:cNvCxnSpPr>
            <a:cxnSpLocks/>
          </p:cNvCxnSpPr>
          <p:nvPr/>
        </p:nvCxnSpPr>
        <p:spPr>
          <a:xfrm>
            <a:off x="0" y="5759450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3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840C8-4D1B-CECE-FAAE-63B39448E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3" b="16366"/>
          <a:stretch/>
        </p:blipFill>
        <p:spPr>
          <a:xfrm>
            <a:off x="0" y="1030288"/>
            <a:ext cx="12192000" cy="4705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FB48A-F211-EE96-4EE0-1391BDE5E9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8085" t="31493" r="49261" b="33517"/>
          <a:stretch/>
        </p:blipFill>
        <p:spPr>
          <a:xfrm>
            <a:off x="352423" y="1544239"/>
            <a:ext cx="7057050" cy="3713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04819-0654-95FF-68F4-547E27347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38999" y="1600200"/>
            <a:ext cx="4742829" cy="3952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C3AF26-A3FC-D252-A734-7D8F1F09A3E0}"/>
              </a:ext>
            </a:extLst>
          </p:cNvPr>
          <p:cNvSpPr txBox="1"/>
          <p:nvPr/>
        </p:nvSpPr>
        <p:spPr>
          <a:xfrm>
            <a:off x="7239000" y="5540919"/>
            <a:ext cx="4742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900">
                <a:hlinkClick r:id="rId8" tooltip="https://www.scirp.org/journal/paperinformation.aspx?paperid=99251"/>
              </a:rPr>
              <a:t>This Photo</a:t>
            </a:r>
            <a:r>
              <a:rPr lang="en-NG" sz="900"/>
              <a:t> by Unknown Author is licensed under </a:t>
            </a:r>
            <a:r>
              <a:rPr lang="en-NG" sz="900">
                <a:hlinkClick r:id="rId9" tooltip="https://creativecommons.org/licenses/by/3.0/"/>
              </a:rPr>
              <a:t>CC BY</a:t>
            </a:r>
            <a:endParaRPr lang="en-NG" sz="900"/>
          </a:p>
        </p:txBody>
      </p:sp>
    </p:spTree>
    <p:extLst>
      <p:ext uri="{BB962C8B-B14F-4D97-AF65-F5344CB8AC3E}">
        <p14:creationId xmlns:p14="http://schemas.microsoft.com/office/powerpoint/2010/main" val="8198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Education and Learning Analytics</a:t>
            </a:r>
            <a:endParaRPr lang="en-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C5510-EB5B-C499-2BDD-020AFC6FF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63"/>
          <a:stretch/>
        </p:blipFill>
        <p:spPr>
          <a:xfrm>
            <a:off x="0" y="0"/>
            <a:ext cx="52959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29ED3-B374-68D4-A2F8-724F197D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 t="27904" r="4883" b="30962"/>
          <a:stretch/>
        </p:blipFill>
        <p:spPr>
          <a:xfrm>
            <a:off x="5295900" y="1695450"/>
            <a:ext cx="6896100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F9002-0F98-CBC7-F16C-A4AF025B4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53" t="10065" b="76261"/>
          <a:stretch/>
        </p:blipFill>
        <p:spPr>
          <a:xfrm>
            <a:off x="5295900" y="1150146"/>
            <a:ext cx="6896100" cy="10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A1A-7C60-6454-61F4-A39F49B7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4" y="361950"/>
            <a:ext cx="10315576" cy="1014412"/>
          </a:xfrm>
        </p:spPr>
        <p:txBody>
          <a:bodyPr>
            <a:normAutofit/>
          </a:bodyPr>
          <a:lstStyle/>
          <a:p>
            <a:r>
              <a:rPr lang="en-US" sz="6000" b="1" cap="none" dirty="0">
                <a:effectLst>
                  <a:outerShdw blurRad="50800" dist="38100" dir="7200000" algn="l" rotWithShape="0">
                    <a:prstClr val="black">
                      <a:alpha val="55000"/>
                    </a:prstClr>
                  </a:outerShdw>
                </a:effectLst>
              </a:rPr>
              <a:t>Challenges And Consideration</a:t>
            </a:r>
            <a:endParaRPr lang="en-NG" sz="6000" b="1" cap="none" dirty="0">
              <a:effectLst>
                <a:outerShdw blurRad="50800" dist="38100" dir="7200000" algn="l" rotWithShape="0">
                  <a:prstClr val="black">
                    <a:alpha val="55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C63E3-C1F3-93DA-0ECA-725E4EE96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37401-2064-24C1-CE6D-4DAA2382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2" t="28333" r="9177" b="17500"/>
          <a:stretch/>
        </p:blipFill>
        <p:spPr>
          <a:xfrm>
            <a:off x="0" y="1376362"/>
            <a:ext cx="1219200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9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1235</TotalTime>
  <Words>303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Segoe UI</vt:lpstr>
      <vt:lpstr>Segoe UI Symbol</vt:lpstr>
      <vt:lpstr>Tw Cen MT</vt:lpstr>
      <vt:lpstr>Wingdings</vt:lpstr>
      <vt:lpstr>Circuit</vt:lpstr>
      <vt:lpstr>Applications of Data Science</vt:lpstr>
      <vt:lpstr>Introduction</vt:lpstr>
      <vt:lpstr>In Health Care</vt:lpstr>
      <vt:lpstr>Data Science In Financial And Risk Management</vt:lpstr>
      <vt:lpstr>Data Science In Marketing </vt:lpstr>
      <vt:lpstr>Manufacturing  Efficiency</vt:lpstr>
      <vt:lpstr>PowerPoint Presentation</vt:lpstr>
      <vt:lpstr>Education and Learning Analytics</vt:lpstr>
      <vt:lpstr>Challenges And Consideration</vt:lpstr>
      <vt:lpstr>Conclusion: The Future of Data Science</vt:lpstr>
      <vt:lpstr>PowerPoint Presentation</vt:lpstr>
      <vt:lpstr>Customer Segment</vt:lpstr>
      <vt:lpstr>Predictive Analytics Process</vt:lpstr>
      <vt:lpstr>Flow Diagram of Credit card  Fraud Detection</vt:lpstr>
      <vt:lpstr>Line Chart Data Driven Marketing Guide  To Enhance_roi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Serenicity World</dc:creator>
  <cp:lastModifiedBy>Serenicity World</cp:lastModifiedBy>
  <cp:revision>2</cp:revision>
  <dcterms:created xsi:type="dcterms:W3CDTF">2024-08-26T17:55:24Z</dcterms:created>
  <dcterms:modified xsi:type="dcterms:W3CDTF">2024-08-27T14:30:34Z</dcterms:modified>
</cp:coreProperties>
</file>